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4" r:id="rId9"/>
    <p:sldId id="262" r:id="rId10"/>
    <p:sldId id="261" r:id="rId11"/>
    <p:sldId id="265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CC8"/>
    <a:srgbClr val="FF33CC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300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9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809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433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14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29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443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2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037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6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2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05E1-56A8-4073-9F4D-39E2D913C4C7}" type="datetimeFigureOut">
              <a:rPr lang="nl-BE" smtClean="0"/>
              <a:t>5/06/2023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58B2-8EC6-434A-BFF3-CB1863B5EE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42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072309"/>
            <a:ext cx="9144000" cy="1655762"/>
          </a:xfrm>
        </p:spPr>
        <p:txBody>
          <a:bodyPr/>
          <a:lstStyle/>
          <a:p>
            <a:r>
              <a:rPr lang="nl-BE" dirty="0" smtClean="0"/>
              <a:t>Een eerste hulp voor klasleerkrachten bij onthaalonderwijs.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84" y="1776557"/>
            <a:ext cx="7116832" cy="22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259755" y="263559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Hoe - </a:t>
            </a:r>
            <a:r>
              <a:rPr lang="nl-BE" b="1" dirty="0" err="1" smtClean="0"/>
              <a:t>onthaalleerling</a:t>
            </a:r>
            <a:endParaRPr lang="nl-BE" b="1" dirty="0"/>
          </a:p>
        </p:txBody>
      </p:sp>
      <p:sp>
        <p:nvSpPr>
          <p:cNvPr id="9" name="Rechthoek 8"/>
          <p:cNvSpPr/>
          <p:nvPr/>
        </p:nvSpPr>
        <p:spPr>
          <a:xfrm>
            <a:off x="9681066" y="35714"/>
            <a:ext cx="256192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0" b="0" cap="none" spc="0" dirty="0" smtClean="0">
                <a:ln w="0"/>
                <a:solidFill>
                  <a:srgbClr val="AACC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nl-NL" sz="40000" b="0" cap="none" spc="0" dirty="0">
              <a:ln w="0"/>
              <a:solidFill>
                <a:srgbClr val="AACC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44" y="1504539"/>
            <a:ext cx="7204822" cy="49317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Rechte verbindingslijn 2"/>
          <p:cNvCxnSpPr/>
          <p:nvPr/>
        </p:nvCxnSpPr>
        <p:spPr>
          <a:xfrm flipV="1">
            <a:off x="3863788" y="2501153"/>
            <a:ext cx="394447" cy="286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4391837" y="2483224"/>
            <a:ext cx="394447" cy="286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6078655" y="2483223"/>
            <a:ext cx="394447" cy="286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6642004" y="2483223"/>
            <a:ext cx="394447" cy="286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8231079" y="2483222"/>
            <a:ext cx="394447" cy="286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259755" y="263559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Meer materiaal?</a:t>
            </a:r>
            <a:endParaRPr lang="nl-BE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63" y="1175673"/>
            <a:ext cx="6656217" cy="27386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7" y="3950441"/>
            <a:ext cx="4301532" cy="9463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142" y="4263404"/>
            <a:ext cx="3731082" cy="246198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326" y="3475485"/>
            <a:ext cx="2328640" cy="32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259755" y="1045851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Hulp nodig?</a:t>
            </a:r>
            <a:endParaRPr lang="nl-BE" b="1" dirty="0"/>
          </a:p>
        </p:txBody>
      </p:sp>
      <p:sp>
        <p:nvSpPr>
          <p:cNvPr id="3" name="Traan 2"/>
          <p:cNvSpPr/>
          <p:nvPr/>
        </p:nvSpPr>
        <p:spPr>
          <a:xfrm>
            <a:off x="3831772" y="2717076"/>
            <a:ext cx="2246811" cy="2090057"/>
          </a:xfrm>
          <a:prstGeom prst="teardrop">
            <a:avLst/>
          </a:prstGeom>
          <a:solidFill>
            <a:srgbClr val="AACC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/>
              <a:t>Contacteer je pedagogische begeleiding.</a:t>
            </a:r>
            <a:endParaRPr lang="nl-BE" dirty="0" smtClean="0"/>
          </a:p>
        </p:txBody>
      </p:sp>
      <p:grpSp>
        <p:nvGrpSpPr>
          <p:cNvPr id="12" name="Groep 11"/>
          <p:cNvGrpSpPr/>
          <p:nvPr/>
        </p:nvGrpSpPr>
        <p:grpSpPr>
          <a:xfrm>
            <a:off x="6225420" y="3201646"/>
            <a:ext cx="2246811" cy="2090057"/>
            <a:chOff x="6695683" y="2687839"/>
            <a:chExt cx="2246811" cy="2090057"/>
          </a:xfrm>
        </p:grpSpPr>
        <p:sp>
          <p:nvSpPr>
            <p:cNvPr id="10" name="Traan 9"/>
            <p:cNvSpPr/>
            <p:nvPr/>
          </p:nvSpPr>
          <p:spPr>
            <a:xfrm flipH="1" flipV="1">
              <a:off x="6695683" y="2687839"/>
              <a:ext cx="2246811" cy="2090057"/>
            </a:xfrm>
            <a:prstGeom prst="teardrop">
              <a:avLst/>
            </a:prstGeom>
            <a:solidFill>
              <a:srgbClr val="AAC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 smtClean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7123731" y="3248297"/>
              <a:ext cx="15674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bg1"/>
                  </a:solidFill>
                </a:rPr>
                <a:t>Contacteer de fantastische mensen van </a:t>
              </a:r>
              <a:r>
                <a:rPr lang="nl-BE" dirty="0" err="1" smtClean="0">
                  <a:solidFill>
                    <a:schemeClr val="bg1"/>
                  </a:solidFill>
                </a:rPr>
                <a:t>Doc</a:t>
              </a:r>
              <a:r>
                <a:rPr lang="nl-BE" dirty="0" smtClean="0">
                  <a:solidFill>
                    <a:schemeClr val="bg1"/>
                  </a:solidFill>
                </a:rPr>
                <a:t> Atlas.</a:t>
              </a:r>
            </a:p>
            <a:p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8808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10" y="565567"/>
            <a:ext cx="8871857" cy="1325563"/>
          </a:xfrm>
        </p:spPr>
        <p:txBody>
          <a:bodyPr/>
          <a:lstStyle/>
          <a:p>
            <a:r>
              <a:rPr lang="nl-BE" b="1" dirty="0" smtClean="0"/>
              <a:t>Een </a:t>
            </a:r>
            <a:r>
              <a:rPr lang="nl-BE" b="1" dirty="0" err="1" smtClean="0"/>
              <a:t>onthaalleerling</a:t>
            </a:r>
            <a:r>
              <a:rPr lang="nl-BE" b="1" dirty="0" smtClean="0"/>
              <a:t> in je klas</a:t>
            </a:r>
            <a:endParaRPr lang="nl-BE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14" name="Stroomdiagram: Alternatief proces 13"/>
          <p:cNvSpPr/>
          <p:nvPr/>
        </p:nvSpPr>
        <p:spPr>
          <a:xfrm>
            <a:off x="2429434" y="1550126"/>
            <a:ext cx="8275705" cy="1724297"/>
          </a:xfrm>
          <a:prstGeom prst="flowChartAlternateProcess">
            <a:avLst/>
          </a:prstGeom>
          <a:solidFill>
            <a:srgbClr val="AA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561088" y="1622822"/>
            <a:ext cx="8385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Hé, het is OK! </a:t>
            </a:r>
            <a:br>
              <a:rPr lang="nl-BE" sz="2000" b="1" dirty="0" smtClean="0"/>
            </a:br>
            <a:r>
              <a:rPr lang="nl-BE" sz="2000" b="1" dirty="0" smtClean="0"/>
              <a:t>-&gt; Als de leerling ‘gewoon’ betrokken is en zich goed voelt in de klas zonder </a:t>
            </a:r>
            <a:br>
              <a:rPr lang="nl-BE" sz="2000" b="1" dirty="0" smtClean="0"/>
            </a:br>
            <a:r>
              <a:rPr lang="nl-BE" sz="2000" b="1" dirty="0" smtClean="0"/>
              <a:t>    dat je 28 lestijden op maat voorziet.</a:t>
            </a:r>
            <a:br>
              <a:rPr lang="nl-BE" sz="2000" b="1" dirty="0" smtClean="0"/>
            </a:br>
            <a:r>
              <a:rPr lang="nl-BE" sz="2000" b="1" dirty="0" smtClean="0"/>
              <a:t>-&gt; Als de leerling af en toe wegdroomt. </a:t>
            </a:r>
            <a:br>
              <a:rPr lang="nl-BE" sz="2000" b="1" dirty="0" smtClean="0"/>
            </a:br>
            <a:r>
              <a:rPr lang="nl-BE" sz="2000" b="1" dirty="0" smtClean="0"/>
              <a:t>    Les volgen in een andere taal is enorm intensief voor de hersenen.</a:t>
            </a:r>
          </a:p>
          <a:p>
            <a:endParaRPr lang="nl-B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Taal verwerf je door </a:t>
            </a:r>
            <a:r>
              <a:rPr lang="nl-BE" b="1" dirty="0" smtClean="0"/>
              <a:t>interactie</a:t>
            </a:r>
            <a:r>
              <a:rPr lang="nl-BE" dirty="0" smtClean="0"/>
              <a:t>, </a:t>
            </a:r>
            <a:r>
              <a:rPr lang="nl-BE" b="1" dirty="0" smtClean="0"/>
              <a:t>betrokkenheid</a:t>
            </a:r>
            <a:r>
              <a:rPr lang="nl-BE" dirty="0" smtClean="0"/>
              <a:t> en </a:t>
            </a:r>
            <a:r>
              <a:rPr lang="nl-BE" b="1" dirty="0" smtClean="0"/>
              <a:t>feedback</a:t>
            </a:r>
            <a:r>
              <a:rPr lang="nl-BE" dirty="0" smtClean="0"/>
              <a:t>.</a:t>
            </a:r>
            <a:br>
              <a:rPr lang="nl-BE" dirty="0" smtClean="0"/>
            </a:br>
            <a:r>
              <a:rPr lang="nl-BE" dirty="0" smtClean="0"/>
              <a:t>Deze factoren zijn weinig terug te vinden in werkbundels.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Kijk naar wat je </a:t>
            </a:r>
            <a:r>
              <a:rPr lang="nl-BE" b="1" dirty="0" smtClean="0"/>
              <a:t>wel</a:t>
            </a:r>
            <a:r>
              <a:rPr lang="nl-BE" dirty="0" smtClean="0"/>
              <a:t> kan in plaats van wat je niet kan.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Blijf </a:t>
            </a:r>
            <a:r>
              <a:rPr lang="nl-BE" b="1" dirty="0" smtClean="0"/>
              <a:t>taalrijk</a:t>
            </a:r>
            <a:r>
              <a:rPr lang="nl-BE" dirty="0" smtClean="0"/>
              <a:t> spreken : gebruik steeds correcte basiszinnen met accenten op woorden.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Gebruik </a:t>
            </a:r>
            <a:r>
              <a:rPr lang="nl-BE" b="1" dirty="0" smtClean="0"/>
              <a:t>routinemomenten</a:t>
            </a:r>
            <a:r>
              <a:rPr lang="nl-BE" dirty="0" smtClean="0"/>
              <a:t> om taal als klasleerkracht in te slijpen.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Beschik je over </a:t>
            </a:r>
            <a:r>
              <a:rPr lang="nl-BE" b="1" dirty="0" smtClean="0"/>
              <a:t>digitale vaardigheden</a:t>
            </a:r>
            <a:r>
              <a:rPr lang="nl-BE" dirty="0" smtClean="0"/>
              <a:t>? Met ‘Microsoft </a:t>
            </a:r>
            <a:r>
              <a:rPr lang="nl-BE" dirty="0" err="1"/>
              <a:t>T</a:t>
            </a:r>
            <a:r>
              <a:rPr lang="nl-BE" dirty="0" err="1" smtClean="0"/>
              <a:t>ranslator</a:t>
            </a:r>
            <a:r>
              <a:rPr lang="nl-BE" dirty="0" smtClean="0"/>
              <a:t> </a:t>
            </a:r>
            <a:r>
              <a:rPr lang="nl-BE" dirty="0" err="1"/>
              <a:t>C</a:t>
            </a:r>
            <a:r>
              <a:rPr lang="nl-BE" dirty="0" err="1" smtClean="0"/>
              <a:t>onversation</a:t>
            </a:r>
            <a:r>
              <a:rPr lang="nl-BE" dirty="0" smtClean="0"/>
              <a:t>’ en ‘Microsoft insluitende lezer’ kan je de leerling snel zelfredzaam maken in het vertalen en dus volgen van de les. ( oudere leerlingen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Een </a:t>
            </a:r>
            <a:r>
              <a:rPr lang="nl-BE" b="1" dirty="0" smtClean="0"/>
              <a:t>analfabete leerling </a:t>
            </a:r>
            <a:r>
              <a:rPr lang="nl-BE" dirty="0" smtClean="0"/>
              <a:t>onthaal je met heel je </a:t>
            </a:r>
            <a:r>
              <a:rPr lang="nl-BE" b="1" dirty="0" smtClean="0"/>
              <a:t>schoolteam</a:t>
            </a:r>
            <a:r>
              <a:rPr lang="nl-BE" dirty="0" smtClean="0"/>
              <a:t> en is nooit de verantwoordelijkheid van 1 persoon.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51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351" y="1497238"/>
            <a:ext cx="8871857" cy="1325563"/>
          </a:xfrm>
        </p:spPr>
        <p:txBody>
          <a:bodyPr/>
          <a:lstStyle/>
          <a:p>
            <a:r>
              <a:rPr lang="nl-BE" b="1" dirty="0" smtClean="0"/>
              <a:t>Doel - klasleerkracht</a:t>
            </a:r>
            <a:endParaRPr lang="nl-BE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6" name="Tekstvak 5"/>
          <p:cNvSpPr txBox="1"/>
          <p:nvPr/>
        </p:nvSpPr>
        <p:spPr>
          <a:xfrm>
            <a:off x="2882538" y="2420982"/>
            <a:ext cx="7228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Klasleerkrachten </a:t>
            </a:r>
            <a:r>
              <a:rPr lang="nl-BE" b="1" dirty="0" smtClean="0"/>
              <a:t>ondersteunen</a:t>
            </a:r>
            <a:r>
              <a:rPr lang="nl-BE" dirty="0" smtClean="0"/>
              <a:t> bij een </a:t>
            </a:r>
            <a:r>
              <a:rPr lang="nl-BE" b="1" dirty="0" smtClean="0"/>
              <a:t>eerste start </a:t>
            </a:r>
            <a:r>
              <a:rPr lang="nl-BE" dirty="0" smtClean="0"/>
              <a:t>maken met onthaalleerlingen op gebied van </a:t>
            </a:r>
            <a:r>
              <a:rPr lang="nl-BE" b="1" dirty="0" smtClean="0"/>
              <a:t>klankenleer</a:t>
            </a:r>
            <a:r>
              <a:rPr lang="nl-BE" dirty="0" smtClean="0"/>
              <a:t> en </a:t>
            </a:r>
            <a:r>
              <a:rPr lang="nl-BE" b="1" dirty="0" smtClean="0"/>
              <a:t>startwoordenschat</a:t>
            </a:r>
            <a:r>
              <a:rPr lang="nl-B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660351" y="3260511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Doel - </a:t>
            </a:r>
            <a:r>
              <a:rPr lang="nl-BE" b="1" dirty="0" err="1" smtClean="0"/>
              <a:t>onthaalleerling</a:t>
            </a:r>
            <a:endParaRPr lang="nl-BE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2882538" y="4184255"/>
            <a:ext cx="7228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Na een eerste instructie met weinig begeleiding de </a:t>
            </a:r>
            <a:r>
              <a:rPr lang="nl-BE" b="1" dirty="0" smtClean="0"/>
              <a:t>Nederlandse</a:t>
            </a:r>
            <a:r>
              <a:rPr lang="nl-BE" dirty="0" smtClean="0"/>
              <a:t> </a:t>
            </a:r>
            <a:r>
              <a:rPr lang="nl-BE" b="1" dirty="0" smtClean="0"/>
              <a:t>klanken</a:t>
            </a:r>
            <a:r>
              <a:rPr lang="nl-BE" dirty="0" smtClean="0"/>
              <a:t> </a:t>
            </a:r>
            <a:r>
              <a:rPr lang="nl-BE" b="1" dirty="0" smtClean="0"/>
              <a:t>inoefenen</a:t>
            </a:r>
            <a:r>
              <a:rPr lang="nl-BE" dirty="0" smtClean="0"/>
              <a:t> en </a:t>
            </a:r>
            <a:r>
              <a:rPr lang="nl-BE" b="1" dirty="0" smtClean="0"/>
              <a:t>zelfredzaam</a:t>
            </a:r>
            <a:r>
              <a:rPr lang="nl-BE" dirty="0" smtClean="0"/>
              <a:t> worden in een eerste woordenschat die </a:t>
            </a:r>
            <a:r>
              <a:rPr lang="nl-BE" b="1" dirty="0" smtClean="0"/>
              <a:t>veiligheid</a:t>
            </a:r>
            <a:r>
              <a:rPr lang="nl-BE" dirty="0" smtClean="0"/>
              <a:t> biedt.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9681066" y="35714"/>
            <a:ext cx="256192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0" b="0" cap="none" spc="0" dirty="0" smtClean="0">
                <a:ln w="0"/>
                <a:solidFill>
                  <a:srgbClr val="AACC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nl-NL" sz="40000" b="0" cap="none" spc="0" dirty="0">
              <a:ln w="0"/>
              <a:solidFill>
                <a:srgbClr val="AACC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0" y="2462801"/>
            <a:ext cx="393885" cy="39885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6" y="2462801"/>
            <a:ext cx="404658" cy="36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0" y="4352992"/>
            <a:ext cx="393885" cy="39885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6" y="4352992"/>
            <a:ext cx="4046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351" y="1497238"/>
            <a:ext cx="8871857" cy="1325563"/>
          </a:xfrm>
        </p:spPr>
        <p:txBody>
          <a:bodyPr/>
          <a:lstStyle/>
          <a:p>
            <a:r>
              <a:rPr lang="nl-BE" b="1" dirty="0" smtClean="0"/>
              <a:t>Waarom - klasleerkracht</a:t>
            </a:r>
            <a:endParaRPr lang="nl-BE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6" name="Tekstvak 5"/>
          <p:cNvSpPr txBox="1"/>
          <p:nvPr/>
        </p:nvSpPr>
        <p:spPr>
          <a:xfrm>
            <a:off x="2882538" y="2420982"/>
            <a:ext cx="7228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Omdat er heel veel materiaal op de markt is dat </a:t>
            </a:r>
            <a:r>
              <a:rPr lang="nl-BE" b="1" dirty="0" smtClean="0"/>
              <a:t>niet direct toegankelijk </a:t>
            </a:r>
            <a:r>
              <a:rPr lang="nl-BE" dirty="0" smtClean="0"/>
              <a:t>is voor een </a:t>
            </a:r>
            <a:r>
              <a:rPr lang="nl-BE" dirty="0" err="1" smtClean="0"/>
              <a:t>onthaalleerling</a:t>
            </a:r>
            <a:r>
              <a:rPr lang="nl-B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660351" y="3260511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Waarom - </a:t>
            </a:r>
            <a:r>
              <a:rPr lang="nl-BE" b="1" dirty="0" err="1" smtClean="0"/>
              <a:t>onthaalleerling</a:t>
            </a:r>
            <a:endParaRPr lang="nl-BE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2882538" y="4184255"/>
            <a:ext cx="722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Omdat deze leerling een </a:t>
            </a:r>
            <a:r>
              <a:rPr lang="nl-BE" b="1" dirty="0" smtClean="0"/>
              <a:t>andere klankenschaal </a:t>
            </a:r>
            <a:r>
              <a:rPr lang="nl-BE" dirty="0" smtClean="0"/>
              <a:t>dan het Nederlands heeft opgebouwd en </a:t>
            </a:r>
            <a:r>
              <a:rPr lang="nl-BE" b="1" dirty="0" smtClean="0"/>
              <a:t>sommige klankverschillen niet hoort</a:t>
            </a:r>
            <a:r>
              <a:rPr lang="nl-BE" dirty="0" smtClean="0"/>
              <a:t>. </a:t>
            </a:r>
            <a:br>
              <a:rPr lang="nl-BE" dirty="0" smtClean="0"/>
            </a:br>
            <a:r>
              <a:rPr lang="nl-BE" dirty="0" smtClean="0"/>
              <a:t>Daarnaast hebben gealfabetiseerde anderstalige leerlingen een </a:t>
            </a:r>
            <a:r>
              <a:rPr lang="nl-BE" b="1" dirty="0" smtClean="0"/>
              <a:t>andere klank-letterkoppeling </a:t>
            </a:r>
            <a:r>
              <a:rPr lang="nl-BE" dirty="0" smtClean="0"/>
              <a:t>waardoor ze geschreven woorden foutief kunnen inslijpen.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Omdat deze woordkeuzes </a:t>
            </a:r>
            <a:r>
              <a:rPr lang="nl-BE" b="1" dirty="0" smtClean="0"/>
              <a:t>relevant</a:t>
            </a:r>
            <a:r>
              <a:rPr lang="nl-BE" dirty="0" smtClean="0"/>
              <a:t> zijn voor de </a:t>
            </a:r>
            <a:r>
              <a:rPr lang="nl-BE" dirty="0" err="1" smtClean="0"/>
              <a:t>onthaalleerling</a:t>
            </a:r>
            <a:r>
              <a:rPr lang="nl-BE" dirty="0" smtClean="0"/>
              <a:t> en </a:t>
            </a:r>
            <a:r>
              <a:rPr lang="nl-BE" b="1" dirty="0" smtClean="0"/>
              <a:t>veiligheid</a:t>
            </a:r>
            <a:r>
              <a:rPr lang="nl-BE" dirty="0" smtClean="0"/>
              <a:t> bieden.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9681066" y="35714"/>
            <a:ext cx="256192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0" b="0" cap="none" spc="0" dirty="0" smtClean="0">
                <a:ln w="0"/>
                <a:solidFill>
                  <a:srgbClr val="AACC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nl-NL" sz="40000" b="0" cap="none" spc="0" dirty="0">
              <a:ln w="0"/>
              <a:solidFill>
                <a:srgbClr val="AACC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0" y="2516587"/>
            <a:ext cx="393885" cy="39885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6" y="2516587"/>
            <a:ext cx="404658" cy="36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0" y="5615416"/>
            <a:ext cx="393885" cy="39885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59" y="4365006"/>
            <a:ext cx="4046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0351" y="1497238"/>
            <a:ext cx="8871857" cy="1325563"/>
          </a:xfrm>
        </p:spPr>
        <p:txBody>
          <a:bodyPr/>
          <a:lstStyle/>
          <a:p>
            <a:r>
              <a:rPr lang="nl-BE" b="1" dirty="0" smtClean="0"/>
              <a:t>Hoe - klasleerkracht</a:t>
            </a:r>
            <a:endParaRPr lang="nl-BE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6" name="Tekstvak 5"/>
          <p:cNvSpPr txBox="1"/>
          <p:nvPr/>
        </p:nvSpPr>
        <p:spPr>
          <a:xfrm>
            <a:off x="2882538" y="2420982"/>
            <a:ext cx="7228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Lees eerst de </a:t>
            </a:r>
            <a:r>
              <a:rPr lang="nl-BE" b="1" dirty="0" smtClean="0"/>
              <a:t>inleiding</a:t>
            </a:r>
            <a:r>
              <a:rPr lang="nl-BE" dirty="0" smtClean="0"/>
              <a:t> van de Padlet.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/>
              <a:t>Druk</a:t>
            </a:r>
            <a:r>
              <a:rPr lang="nl-BE" dirty="0" smtClean="0"/>
              <a:t> het materiaal </a:t>
            </a:r>
            <a:r>
              <a:rPr lang="nl-BE" b="1" dirty="0" smtClean="0"/>
              <a:t>af</a:t>
            </a:r>
            <a:r>
              <a:rPr lang="nl-BE" dirty="0" smtClean="0"/>
              <a:t> en </a:t>
            </a:r>
            <a:r>
              <a:rPr lang="nl-BE" b="1" dirty="0" smtClean="0"/>
              <a:t>bekijk</a:t>
            </a:r>
            <a:r>
              <a:rPr lang="nl-BE" dirty="0" smtClean="0"/>
              <a:t> 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Zorg dat je een </a:t>
            </a:r>
            <a:r>
              <a:rPr lang="nl-BE" dirty="0" err="1" smtClean="0"/>
              <a:t>Ipad</a:t>
            </a:r>
            <a:r>
              <a:rPr lang="nl-BE" dirty="0" smtClean="0"/>
              <a:t> of ander </a:t>
            </a:r>
            <a:r>
              <a:rPr lang="nl-BE" b="1" dirty="0" smtClean="0"/>
              <a:t>device</a:t>
            </a:r>
            <a:r>
              <a:rPr lang="nl-BE" dirty="0" smtClean="0"/>
              <a:t> ter </a:t>
            </a:r>
            <a:br>
              <a:rPr lang="nl-BE" dirty="0" smtClean="0"/>
            </a:br>
            <a:r>
              <a:rPr lang="nl-BE" dirty="0" smtClean="0"/>
              <a:t>beschikking hebt.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660351" y="3260511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Hoe - </a:t>
            </a:r>
            <a:r>
              <a:rPr lang="nl-BE" b="1" dirty="0" err="1" smtClean="0"/>
              <a:t>onthaalleerling</a:t>
            </a:r>
            <a:endParaRPr lang="nl-BE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2882538" y="4184255"/>
            <a:ext cx="722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De </a:t>
            </a:r>
            <a:r>
              <a:rPr lang="nl-BE" dirty="0" err="1" smtClean="0"/>
              <a:t>onthaalleerling</a:t>
            </a:r>
            <a:r>
              <a:rPr lang="nl-BE" dirty="0" smtClean="0"/>
              <a:t> kan de klanken en woorden inoefenen door middel van een </a:t>
            </a:r>
            <a:r>
              <a:rPr lang="nl-BE" b="1" dirty="0" smtClean="0"/>
              <a:t>placemat</a:t>
            </a:r>
            <a:r>
              <a:rPr lang="nl-BE" dirty="0" smtClean="0"/>
              <a:t> die hem begeleidt in de oefeningen.</a:t>
            </a:r>
            <a:br>
              <a:rPr lang="nl-BE" dirty="0" smtClean="0"/>
            </a:br>
            <a:r>
              <a:rPr lang="nl-BE" dirty="0" smtClean="0"/>
              <a:t>Op de placemat noteert hij/zij wat er </a:t>
            </a:r>
            <a:r>
              <a:rPr lang="nl-BE" b="1" dirty="0" smtClean="0"/>
              <a:t>geoefend</a:t>
            </a:r>
            <a:r>
              <a:rPr lang="nl-BE" dirty="0" smtClean="0"/>
              <a:t> en </a:t>
            </a:r>
            <a:r>
              <a:rPr lang="nl-BE" b="1" dirty="0" smtClean="0"/>
              <a:t>gemaakt</a:t>
            </a:r>
            <a:r>
              <a:rPr lang="nl-BE" dirty="0" smtClean="0"/>
              <a:t> is.</a:t>
            </a:r>
            <a:br>
              <a:rPr lang="nl-BE" dirty="0" smtClean="0"/>
            </a:br>
            <a:r>
              <a:rPr lang="nl-BE" dirty="0" smtClean="0"/>
              <a:t>1. De </a:t>
            </a:r>
            <a:r>
              <a:rPr lang="nl-BE" dirty="0" err="1" smtClean="0"/>
              <a:t>onthaalleerling</a:t>
            </a:r>
            <a:r>
              <a:rPr lang="nl-BE" dirty="0" smtClean="0"/>
              <a:t> </a:t>
            </a:r>
            <a:r>
              <a:rPr lang="nl-BE" b="1" dirty="0" smtClean="0"/>
              <a:t>beluisterd</a:t>
            </a:r>
            <a:r>
              <a:rPr lang="nl-BE" dirty="0" smtClean="0"/>
              <a:t> en </a:t>
            </a:r>
            <a:r>
              <a:rPr lang="nl-BE" b="1" dirty="0" smtClean="0"/>
              <a:t>bekijkt</a:t>
            </a:r>
            <a:r>
              <a:rPr lang="nl-BE" dirty="0" smtClean="0"/>
              <a:t> de oefenstof.</a:t>
            </a:r>
            <a:br>
              <a:rPr lang="nl-BE" dirty="0" smtClean="0"/>
            </a:br>
            <a:r>
              <a:rPr lang="nl-BE" dirty="0" smtClean="0"/>
              <a:t>    2. De </a:t>
            </a:r>
            <a:r>
              <a:rPr lang="nl-BE" dirty="0" err="1" smtClean="0"/>
              <a:t>onthaalleerling</a:t>
            </a:r>
            <a:r>
              <a:rPr lang="nl-BE" dirty="0" smtClean="0"/>
              <a:t> maakt een </a:t>
            </a:r>
            <a:r>
              <a:rPr lang="nl-BE" b="1" dirty="0" smtClean="0"/>
              <a:t>oefening</a:t>
            </a:r>
            <a:r>
              <a:rPr lang="nl-BE" dirty="0" smtClean="0"/>
              <a:t> op een werkblad.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 smtClean="0"/>
              <a:t>Alles is zo opgesteld dat analfabete leerlingen ook kunnen aansluiten.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9681066" y="35714"/>
            <a:ext cx="256192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0" b="0" cap="none" spc="0" dirty="0" smtClean="0">
                <a:ln w="0"/>
                <a:solidFill>
                  <a:srgbClr val="AACC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nl-NL" sz="40000" b="0" cap="none" spc="0" dirty="0">
              <a:ln w="0"/>
              <a:solidFill>
                <a:srgbClr val="AACC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0" y="2516587"/>
            <a:ext cx="393885" cy="39885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6" y="2516587"/>
            <a:ext cx="404658" cy="36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123" y="375591"/>
            <a:ext cx="2036187" cy="3408770"/>
          </a:xfrm>
          <a:prstGeom prst="rect">
            <a:avLst/>
          </a:prstGeom>
        </p:spPr>
      </p:pic>
      <p:cxnSp>
        <p:nvCxnSpPr>
          <p:cNvPr id="14" name="Rechte verbindingslijn met pijl 13"/>
          <p:cNvCxnSpPr/>
          <p:nvPr/>
        </p:nvCxnSpPr>
        <p:spPr>
          <a:xfrm flipV="1">
            <a:off x="6711756" y="2287215"/>
            <a:ext cx="917209" cy="31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0" y="4284325"/>
            <a:ext cx="393885" cy="39885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6" y="4284325"/>
            <a:ext cx="4046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198795" y="1437691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Inhoud </a:t>
            </a:r>
            <a:endParaRPr lang="nl-BE" b="1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86" y="2356679"/>
            <a:ext cx="615177" cy="54728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91247" y="2420982"/>
            <a:ext cx="7228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Alle Nederlandse klanken opgebouwd in 4 pakketten.</a:t>
            </a:r>
            <a:br>
              <a:rPr lang="nl-BE" dirty="0" smtClean="0"/>
            </a:b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Logopedische volgorde, getekend door Lars </a:t>
            </a:r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Acou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nl-B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nl-BE" dirty="0" smtClean="0"/>
              <a:t>-&gt; </a:t>
            </a:r>
            <a:r>
              <a:rPr lang="nl-BE" dirty="0" err="1" smtClean="0"/>
              <a:t>hoorboek</a:t>
            </a:r>
            <a:r>
              <a:rPr lang="nl-BE" dirty="0" smtClean="0"/>
              <a:t> en oefeningen</a:t>
            </a:r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Startwoordenschat ( zoals GO4ty )  opgebouwd in 4 pakketten.</a:t>
            </a:r>
            <a:br>
              <a:rPr lang="nl-BE" dirty="0" smtClean="0"/>
            </a:b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Logische volgorde, getekend door Jill Goetkint.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-&gt; </a:t>
            </a:r>
            <a:r>
              <a:rPr lang="nl-BE" dirty="0" err="1" smtClean="0"/>
              <a:t>hoorboek</a:t>
            </a:r>
            <a:r>
              <a:rPr lang="nl-BE" dirty="0" smtClean="0"/>
              <a:t> en oefeningen</a:t>
            </a:r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Taalhandelingen – nog in opbouw.</a:t>
            </a:r>
            <a:br>
              <a:rPr lang="nl-BE" dirty="0" smtClean="0"/>
            </a:b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met kleurengrammatica :  </a:t>
            </a:r>
            <a:r>
              <a:rPr lang="nl-BE" dirty="0" smtClean="0">
                <a:solidFill>
                  <a:srgbClr val="FF33CC"/>
                </a:solidFill>
              </a:rPr>
              <a:t>persoon</a:t>
            </a:r>
            <a:r>
              <a:rPr lang="nl-BE" dirty="0" smtClean="0"/>
              <a:t> – </a:t>
            </a:r>
            <a:r>
              <a:rPr lang="nl-BE" dirty="0" smtClean="0">
                <a:solidFill>
                  <a:srgbClr val="FF0000"/>
                </a:solidFill>
              </a:rPr>
              <a:t>werkwoord</a:t>
            </a:r>
            <a:r>
              <a:rPr lang="nl-BE" dirty="0" smtClean="0"/>
              <a:t> – </a:t>
            </a:r>
            <a:r>
              <a:rPr lang="nl-BE" dirty="0" smtClean="0">
                <a:solidFill>
                  <a:srgbClr val="00B050"/>
                </a:solidFill>
              </a:rPr>
              <a:t>extra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/>
              <a:t>-&gt; </a:t>
            </a:r>
            <a:r>
              <a:rPr lang="nl-BE" dirty="0" err="1" smtClean="0"/>
              <a:t>hoorboek</a:t>
            </a:r>
            <a:r>
              <a:rPr lang="nl-BE" dirty="0" smtClean="0"/>
              <a:t> </a:t>
            </a:r>
            <a:br>
              <a:rPr lang="nl-BE" dirty="0" smtClean="0"/>
            </a:b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77" y="3347690"/>
            <a:ext cx="719680" cy="6226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53" y="4554745"/>
            <a:ext cx="868009" cy="6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303" y="613127"/>
            <a:ext cx="7746411" cy="5823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3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21" y="568781"/>
            <a:ext cx="7822976" cy="5824800"/>
          </a:xfrm>
          <a:prstGeom prst="rect">
            <a:avLst/>
          </a:prstGeom>
        </p:spPr>
      </p:pic>
      <p:sp>
        <p:nvSpPr>
          <p:cNvPr id="3" name="Bijschrift met afgeronde rechthoek 2"/>
          <p:cNvSpPr/>
          <p:nvPr/>
        </p:nvSpPr>
        <p:spPr>
          <a:xfrm>
            <a:off x="182880" y="4214949"/>
            <a:ext cx="2577738" cy="1976845"/>
          </a:xfrm>
          <a:prstGeom prst="wedgeRoundRectCallout">
            <a:avLst>
              <a:gd name="adj1" fmla="val 53829"/>
              <a:gd name="adj2" fmla="val -7891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Ik geef deze info mee, maar als klasleerkracht is het niet evident om een leerling op latere leeftijd te alfabetiseren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46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55" y="-315603"/>
            <a:ext cx="2843110" cy="2687017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259755" y="263559"/>
            <a:ext cx="887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Hoe - </a:t>
            </a:r>
            <a:r>
              <a:rPr lang="nl-BE" b="1" dirty="0" err="1" smtClean="0"/>
              <a:t>onthaalleerling</a:t>
            </a:r>
            <a:endParaRPr lang="nl-BE" b="1" dirty="0"/>
          </a:p>
        </p:txBody>
      </p:sp>
      <p:sp>
        <p:nvSpPr>
          <p:cNvPr id="9" name="Rechthoek 8"/>
          <p:cNvSpPr/>
          <p:nvPr/>
        </p:nvSpPr>
        <p:spPr>
          <a:xfrm>
            <a:off x="9681066" y="35714"/>
            <a:ext cx="256192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0" b="0" cap="none" spc="0" dirty="0" smtClean="0">
                <a:ln w="0"/>
                <a:solidFill>
                  <a:srgbClr val="AACC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nl-NL" sz="40000" b="0" cap="none" spc="0" dirty="0">
              <a:ln w="0"/>
              <a:solidFill>
                <a:srgbClr val="AACC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44" y="1579633"/>
            <a:ext cx="7204822" cy="4931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7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521</Words>
  <Application>Microsoft Office PowerPoint</Application>
  <PresentationFormat>Breedbeeld</PresentationFormat>
  <Paragraphs>51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Een onthaalleerling in je klas</vt:lpstr>
      <vt:lpstr>Doel - klasleerkracht</vt:lpstr>
      <vt:lpstr>Waarom - klasleerkracht</vt:lpstr>
      <vt:lpstr>Hoe - klasleerkracht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AGSO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Jill Goetkint</dc:creator>
  <cp:lastModifiedBy>Jill Goetkint</cp:lastModifiedBy>
  <cp:revision>12</cp:revision>
  <dcterms:created xsi:type="dcterms:W3CDTF">2023-06-05T07:55:03Z</dcterms:created>
  <dcterms:modified xsi:type="dcterms:W3CDTF">2023-06-05T09:44:28Z</dcterms:modified>
</cp:coreProperties>
</file>